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1"/>
  </p:notesMasterIdLst>
  <p:handoutMasterIdLst>
    <p:handoutMasterId r:id="rId12"/>
  </p:handoutMasterIdLst>
  <p:sldIdLst>
    <p:sldId id="672" r:id="rId6"/>
    <p:sldId id="710" r:id="rId7"/>
    <p:sldId id="711" r:id="rId8"/>
    <p:sldId id="712" r:id="rId9"/>
    <p:sldId id="707" r:id="rId10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mith7" initials="d" lastIdx="16" clrIdx="0"/>
  <p:cmAuthor id="1" name="Jeff" initials="J" lastIdx="1" clrIdx="1"/>
  <p:cmAuthor id="2" name="State of NC" initials="SoN" lastIdx="16" clrIdx="2"/>
  <p:cmAuthor id="3" name="Alec Bethune" initials="A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EFAF"/>
    <a:srgbClr val="FFFF99"/>
    <a:srgbClr val="E1EAF1"/>
    <a:srgbClr val="1D4B49"/>
    <a:srgbClr val="2B726F"/>
    <a:srgbClr val="85D1C4"/>
    <a:srgbClr val="FFFFCC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2" autoAdjust="0"/>
    <p:restoredTop sz="76570" autoAdjust="0"/>
  </p:normalViewPr>
  <p:slideViewPr>
    <p:cSldViewPr>
      <p:cViewPr varScale="1">
        <p:scale>
          <a:sx n="84" d="100"/>
          <a:sy n="84" d="100"/>
        </p:scale>
        <p:origin x="137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36" d="100"/>
        <a:sy n="136" d="100"/>
      </p:scale>
      <p:origin x="0" y="0"/>
    </p:cViewPr>
  </p:notesTextViewPr>
  <p:sorterViewPr>
    <p:cViewPr>
      <p:scale>
        <a:sx n="100" d="100"/>
        <a:sy n="100" d="100"/>
      </p:scale>
      <p:origin x="0" y="5454"/>
    </p:cViewPr>
  </p:sorterViewPr>
  <p:notesViewPr>
    <p:cSldViewPr>
      <p:cViewPr varScale="1">
        <p:scale>
          <a:sx n="61" d="100"/>
          <a:sy n="61" d="100"/>
        </p:scale>
        <p:origin x="165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14851E21-26F7-4A97-8942-808A3117656F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6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6"/>
            <a:ext cx="3038475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931315D-81A6-44E4-ADD5-A3737F139A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552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860244F8-DDB6-4E71-9898-5C0C37C4CAD0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C6A26057-AB9F-4657-9200-38572433DD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580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Over 25,000 CJLEADS Users will need to on board to the new 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Nearly 600 Agencies Utilize CJLEADS</a:t>
            </a:r>
            <a:endParaRPr lang="en-US" sz="1400" dirty="0">
              <a:solidFill>
                <a:schemeClr val="tx1"/>
              </a:solidFill>
              <a:latin typeface="+mj-lt"/>
            </a:endParaRPr>
          </a:p>
          <a:p>
            <a:pPr marL="45720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Remind folks why we are modernizing CJLEADS</a:t>
            </a:r>
          </a:p>
          <a:p>
            <a:pPr marL="45720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2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Moving from flash-based web application to a more modern HTML5-based application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96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This is the Why slide:</a:t>
            </a:r>
          </a:p>
          <a:p>
            <a:pPr marL="914400" lvl="1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Adobe Flash can be a comment when talking about security recommendations</a:t>
            </a:r>
          </a:p>
          <a:p>
            <a:pPr marL="1371600" lvl="2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Flash to be end of </a:t>
            </a:r>
            <a:r>
              <a:rPr lang="en-US" sz="1400" b="1" kern="12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life’d</a:t>
            </a: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in 2020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More scalable design (note – keep adding features)</a:t>
            </a:r>
          </a:p>
          <a:p>
            <a:pPr marL="171450" indent="-171450" rtl="0">
              <a:buFontTx/>
              <a:buChar char="-"/>
            </a:pPr>
            <a:endParaRPr lang="en-US" sz="1200" baseline="0" dirty="0">
              <a:latin typeface="Arial" charset="0"/>
              <a:ea typeface="Arial" charset="0"/>
              <a:cs typeface="Arial" charset="0"/>
            </a:endParaRPr>
          </a:p>
          <a:p>
            <a:pPr marL="171450" indent="-171450" rtl="0">
              <a:buFontTx/>
              <a:buChar char="-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46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Critical to protecting our collective data assets</a:t>
            </a: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It’s being rolled out today (no issues reported)</a:t>
            </a: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No cost to agencies</a:t>
            </a:r>
          </a:p>
          <a:p>
            <a:pPr marL="171450" indent="-171450" rtl="0">
              <a:buFontTx/>
              <a:buChar char="-"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Remind folks the importance of a lengthy pilot phase</a:t>
            </a:r>
          </a:p>
          <a:p>
            <a:pPr marL="628650" lvl="1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Pilot</a:t>
            </a:r>
            <a:r>
              <a:rPr lang="en-US" sz="1400" b="1" kern="1200" baseline="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Team: RPD, WCSO, ALE, SHP, SBI</a:t>
            </a:r>
          </a:p>
          <a:p>
            <a:pPr marL="628650" lvl="1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baseline="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Extended Pilot: Knightdale PD and Holly Springs PD</a:t>
            </a:r>
            <a:endParaRPr lang="en-US" sz="1400" b="1" kern="1200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We need all agencies to onboard users as CJLEADS 1.X will not be active after May 1, 2018</a:t>
            </a: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Metrics?  Rolled out to 45 agencies.  878 completed MFA setup and using CJLEADS 2.x</a:t>
            </a: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CJLEADS Admins are Delegated MFA Admins</a:t>
            </a:r>
          </a:p>
          <a:p>
            <a:pPr marL="628650" lvl="2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Answer Users Questions</a:t>
            </a:r>
          </a:p>
          <a:p>
            <a:pPr marL="628650" lvl="2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Easy Transition for Most Users</a:t>
            </a: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All agencies will have been asked to on board with CJLEADS 2 by early March 2018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564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As an added note, I just wanted to say that we are committed to reestablishing a CJLEADS user group by the end of the year to seek feedback across all types of CJLEADS users.</a:t>
            </a:r>
          </a:p>
          <a:p>
            <a:pPr marL="171450" indent="-457200" algn="l" defTabSz="914400" rtl="0" eaLnBrk="1" latinLnBrk="0" hangingPunct="1">
              <a:buFont typeface="Arial" panose="020B0604020202020204" pitchFamily="34" charset="0"/>
              <a:buChar char="•"/>
            </a:pPr>
            <a:r>
              <a:rPr lang="en-US" sz="1400" b="1" kern="12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CJLEADS has grown to what it is today thanks to user feedback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C487D-E38B-444A-A8D9-A3853809DE0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48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4454" y="3235766"/>
            <a:ext cx="5865181" cy="713497"/>
          </a:xfrm>
        </p:spPr>
        <p:txBody>
          <a:bodyPr anchor="ctr">
            <a:normAutofit/>
          </a:bodyPr>
          <a:lstStyle>
            <a:lvl1pPr algn="r">
              <a:defRPr sz="21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10493" y="2928376"/>
            <a:ext cx="4489143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5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subtitle style (date)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16000" y="2590800"/>
            <a:ext cx="28448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16091"/>
            <a:ext cx="2959513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9555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347" y="159510"/>
            <a:ext cx="718146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633347" y="517743"/>
            <a:ext cx="7181469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5466793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slide – long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72103962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7"/>
            <a:ext cx="105156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7036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838200" y="1228728"/>
            <a:ext cx="105156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3049968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5552"/>
            <a:ext cx="105156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Small SmartArt Graphic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672336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838200" y="1228727"/>
            <a:ext cx="105156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/>
              <a:t>Large SmartArt Graphic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3923983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7"/>
            <a:ext cx="10515600" cy="41742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8487051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86523" y="1775339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39666" y="1281613"/>
            <a:ext cx="6395159" cy="420167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5003655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776989" y="1896631"/>
            <a:ext cx="5157835" cy="31302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Small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4" y="1360900"/>
            <a:ext cx="6395159" cy="4201670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32040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8"/>
            <a:ext cx="105156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8714242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228729"/>
            <a:ext cx="10515600" cy="5019673"/>
          </a:xfrm>
        </p:spPr>
        <p:txBody>
          <a:bodyPr vert="horz" lIns="91440" tIns="45720" rIns="91440" bIns="45720" rtlCol="0" anchor="ctr"/>
          <a:lstStyle>
            <a:lvl1pPr>
              <a:defRPr lang="en-US" sz="900" dirty="0" smtClean="0">
                <a:solidFill>
                  <a:schemeClr val="bg1"/>
                </a:solidFill>
              </a:defRPr>
            </a:lvl1pPr>
            <a:lvl2pPr>
              <a:defRPr lang="en-US" sz="1350" dirty="0" smtClean="0"/>
            </a:lvl2pPr>
            <a:lvl3pPr>
              <a:defRPr lang="en-US" sz="1350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marL="0" lvl="0" algn="ctr"/>
            <a:r>
              <a:rPr lang="en-US" dirty="0"/>
              <a:t>Text slide – small amount of copy</a:t>
            </a:r>
          </a:p>
          <a:p>
            <a:pPr marL="342900" lvl="1"/>
            <a:r>
              <a:rPr lang="en-US" dirty="0"/>
              <a:t>Second level</a:t>
            </a:r>
          </a:p>
          <a:p>
            <a:pPr marL="685800" lvl="2"/>
            <a:r>
              <a:rPr lang="en-US" dirty="0"/>
              <a:t>Third level</a:t>
            </a:r>
          </a:p>
          <a:p>
            <a:pPr marL="1028700" lvl="3"/>
            <a:r>
              <a:rPr lang="en-US" dirty="0"/>
              <a:t>Fourth level</a:t>
            </a:r>
          </a:p>
          <a:p>
            <a:pPr marL="1371600"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1305663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208717" y="1290869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70992" y="1290987"/>
            <a:ext cx="6688121" cy="5127568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503839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035645" y="1311318"/>
            <a:ext cx="4975843" cy="51276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Medium Image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77554" y="1311318"/>
            <a:ext cx="6688121" cy="5127568"/>
          </a:xfrm>
        </p:spPr>
        <p:txBody>
          <a:bodyPr>
            <a:normAutofit/>
          </a:bodyPr>
          <a:lstStyle>
            <a:lvl1pPr>
              <a:defRPr sz="1500" baseline="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medium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8530731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1228726"/>
            <a:ext cx="105156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/>
              <a:t>Large Image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98428"/>
            <a:ext cx="10515600" cy="1061245"/>
          </a:xfrm>
        </p:spPr>
        <p:txBody>
          <a:bodyPr>
            <a:normAutofit/>
          </a:bodyPr>
          <a:lstStyle>
            <a:lvl1pPr algn="ctr">
              <a:defRPr sz="27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9906687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152400"/>
            <a:ext cx="11811000" cy="894952"/>
          </a:xfrm>
        </p:spPr>
        <p:txBody>
          <a:bodyPr anchor="ctr">
            <a:normAutofit/>
          </a:bodyPr>
          <a:lstStyle>
            <a:lvl1pPr algn="l">
              <a:defRPr sz="21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No Image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9168473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2400"/>
            <a:ext cx="12192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90500" y="152400"/>
            <a:ext cx="11811000" cy="894952"/>
          </a:xfrm>
        </p:spPr>
        <p:txBody>
          <a:bodyPr anchor="ctr">
            <a:normAutofit/>
          </a:bodyPr>
          <a:lstStyle>
            <a:lvl1pPr algn="l">
              <a:defRPr sz="2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Section Divider Image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8"/>
            <a:ext cx="12192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11202926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721600" y="6245225"/>
            <a:ext cx="28448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BDBB5-03A9-42C3-B0C0-38F6A26287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0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54793-4A78-46DA-8615-8BB8C8012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2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572" y="6248399"/>
            <a:ext cx="610302" cy="4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9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32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0" y="229935"/>
            <a:ext cx="73723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38250" y="577601"/>
            <a:ext cx="73723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8695845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201360"/>
            <a:ext cx="70675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514475" y="549026"/>
            <a:ext cx="70675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080734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2"/>
            <a:ext cx="602932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6" y="563463"/>
            <a:ext cx="602932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1621162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81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323" y="205232"/>
            <a:ext cx="619577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199325" y="563463"/>
            <a:ext cx="619577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29248044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2"/>
            <a:ext cx="62674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3"/>
            <a:ext cx="62674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1715345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275" y="205232"/>
            <a:ext cx="732324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057275" y="563463"/>
            <a:ext cx="7323245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1570659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333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590654"/>
            <a:ext cx="12192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8413" y="5687777"/>
            <a:ext cx="1006412" cy="698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867" y="205232"/>
            <a:ext cx="6449951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93047"/>
            <a:ext cx="10515600" cy="4755355"/>
          </a:xfrm>
        </p:spPr>
        <p:txBody>
          <a:bodyPr>
            <a:normAutofit/>
          </a:bodyPr>
          <a:lstStyle>
            <a:lvl1pPr>
              <a:defRPr sz="15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5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/>
              <a:t>Text slide – small amount of copy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1221867" y="563463"/>
            <a:ext cx="6449951" cy="571353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609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56094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610600" y="6560942"/>
            <a:ext cx="27432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lvl="0" algn="r"/>
            <a:fld id="{11F27F3A-B3E9-41ED-AF8F-A365F10BB65F}" type="slidenum">
              <a:rPr lang="en-US" sz="900" smtClean="0"/>
              <a:pPr lvl="0" algn="r"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54671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6D283-AEF1-47DF-983F-EA42AFE3CC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2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9" r:id="rId26"/>
    <p:sldLayoutId id="2147483701" r:id="rId2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ctrTitle"/>
          </p:nvPr>
        </p:nvSpPr>
        <p:spPr>
          <a:xfrm>
            <a:off x="2722418" y="2550695"/>
            <a:ext cx="9068529" cy="2045367"/>
          </a:xfrm>
        </p:spPr>
        <p:txBody>
          <a:bodyPr>
            <a:normAutofit/>
          </a:bodyPr>
          <a:lstStyle/>
          <a:p>
            <a:r>
              <a:rPr lang="en-US" sz="4000" b="1" i="0" dirty="0">
                <a:latin typeface="Arial" charset="0"/>
                <a:ea typeface="Arial" charset="0"/>
                <a:cs typeface="Arial" charset="0"/>
              </a:rPr>
              <a:t>CJLEADS 2.x Update</a:t>
            </a:r>
            <a:br>
              <a:rPr lang="en-US" sz="4000" b="1" i="0" dirty="0">
                <a:latin typeface="Arial" charset="0"/>
                <a:ea typeface="Arial" charset="0"/>
                <a:cs typeface="Arial" charset="0"/>
              </a:rPr>
            </a:br>
            <a:r>
              <a:rPr lang="en-US" sz="28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Danny Bell</a:t>
            </a:r>
            <a:br>
              <a:rPr lang="en-US" sz="2800" b="1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400" i="0" dirty="0">
                <a:solidFill>
                  <a:schemeClr val="tx2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t>October 5, 2017</a:t>
            </a:r>
            <a:endParaRPr lang="en-US" altLang="en-US" sz="2400" i="0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838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2" y="112073"/>
            <a:ext cx="11837158" cy="95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93B62"/>
                </a:solidFill>
                <a:latin typeface="+mn-lt"/>
                <a:ea typeface="Arial" charset="0"/>
                <a:cs typeface="Segoe UI Semibold" panose="020B0702040204020203" pitchFamily="34" charset="0"/>
              </a:rPr>
              <a:t>Benefits of CJLEADS 2.x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10896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Compliant with the current security recommendations and protocols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longer requires Adobe Flash Player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Provides a more intuitive web interface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Responsive design (user will see the same interface regardless of the user’s device)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Developed an integration to Federal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Integrates with MFA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10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54842" y="112073"/>
            <a:ext cx="11837158" cy="95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93B62"/>
                </a:solidFill>
                <a:latin typeface="+mn-lt"/>
                <a:ea typeface="Arial" charset="0"/>
                <a:cs typeface="Segoe UI Semibold" panose="020B0702040204020203" pitchFamily="34" charset="0"/>
              </a:rPr>
              <a:t>CJLEADS Multi-Factor</a:t>
            </a:r>
            <a:r>
              <a:rPr lang="en-US" sz="2800" b="1" dirty="0">
                <a:solidFill>
                  <a:srgbClr val="193B62"/>
                </a:solidFill>
                <a:latin typeface="+mn-lt"/>
                <a:ea typeface="Arial" charset="0"/>
                <a:cs typeface="Segoe UI Semibold" panose="020B0702040204020203" pitchFamily="34" charset="0"/>
              </a:rPr>
              <a:t> </a:t>
            </a:r>
            <a:r>
              <a:rPr lang="en-US" sz="4000" b="1" dirty="0">
                <a:solidFill>
                  <a:srgbClr val="193B62"/>
                </a:solidFill>
                <a:latin typeface="+mn-lt"/>
                <a:ea typeface="Arial" charset="0"/>
                <a:cs typeface="Segoe UI Semibold" panose="020B0702040204020203" pitchFamily="34" charset="0"/>
              </a:rPr>
              <a:t>Authentication (MFA)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1622286"/>
            <a:ext cx="10896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Required for CJLEADS 2.x</a:t>
            </a:r>
            <a:endParaRPr lang="en-US" dirty="0"/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 all data within CJLEADS, both North Carolina data and federal (required by CJIS) policy for access to federal data)</a:t>
            </a:r>
          </a:p>
          <a:p>
            <a:pPr marL="457200" lvl="2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methods can be used to authenticate:</a:t>
            </a:r>
          </a:p>
          <a:p>
            <a:pPr marL="914400" lvl="5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Telephone call to a desk phone or cell phone</a:t>
            </a:r>
          </a:p>
          <a:p>
            <a:pPr marL="914400" lvl="5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SMS message to a cell phone</a:t>
            </a:r>
          </a:p>
          <a:p>
            <a:pPr marL="914400" lvl="5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Mobile application (free), called Microsoft Authenticator</a:t>
            </a:r>
          </a:p>
          <a:p>
            <a:pPr marL="914400" lvl="5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OATH token (</a:t>
            </a:r>
            <a:r>
              <a:rPr lang="en-US" sz="20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MobileID</a:t>
            </a:r>
            <a:r>
              <a:rPr lang="en-US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provided by CJLEADS for users with no phone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Roll-out in progress</a:t>
            </a:r>
          </a:p>
          <a:p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09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990600" y="-76200"/>
            <a:ext cx="11837158" cy="954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193B62"/>
                </a:solidFill>
                <a:latin typeface="+mn-lt"/>
                <a:ea typeface="Arial" charset="0"/>
                <a:cs typeface="Segoe UI Semibold" panose="020B0702040204020203" pitchFamily="34" charset="0"/>
              </a:rPr>
              <a:t>CJLEADS 2.x is Actively Being Deployed!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285"/>
            <a:ext cx="12192000" cy="567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7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5"/>
          <p:cNvSpPr/>
          <p:nvPr/>
        </p:nvSpPr>
        <p:spPr>
          <a:xfrm>
            <a:off x="5966305" y="6858000"/>
            <a:ext cx="3665003" cy="392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>
            <a:lvl1pPr algn="ctr">
              <a:lnSpc>
                <a:spcPct val="130000"/>
              </a:lnSpc>
              <a:defRPr sz="2000" b="1">
                <a:solidFill>
                  <a:srgbClr val="FFFFFF"/>
                </a:solidFill>
              </a:defRPr>
            </a:lvl1pPr>
          </a:lstStyle>
          <a:p>
            <a:pPr algn="l" defTabSz="685800"/>
            <a:endParaRPr sz="1500" kern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4842" y="112073"/>
            <a:ext cx="11837158" cy="9547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rgbClr val="193B62"/>
                </a:solidFill>
                <a:latin typeface="+mn-lt"/>
                <a:ea typeface="Arial" charset="0"/>
                <a:cs typeface="Segoe UI Semibold" panose="020B0702040204020203" pitchFamily="34" charset="0"/>
              </a:rPr>
              <a:t>Questions?</a:t>
            </a:r>
          </a:p>
        </p:txBody>
      </p:sp>
      <p:pic>
        <p:nvPicPr>
          <p:cNvPr id="3" name="Picture 2" descr="File:Discuss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51" y="2024831"/>
            <a:ext cx="4613698" cy="2808337"/>
          </a:xfrm>
          <a:prstGeom prst="rect">
            <a:avLst/>
          </a:prstGeom>
        </p:spPr>
      </p:pic>
      <p:sp>
        <p:nvSpPr>
          <p:cNvPr id="9" name="Shape 238"/>
          <p:cNvSpPr/>
          <p:nvPr/>
        </p:nvSpPr>
        <p:spPr>
          <a:xfrm>
            <a:off x="533961" y="4780791"/>
            <a:ext cx="3429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solidFill>
                  <a:schemeClr val="accent3"/>
                </a:solidFill>
              </a:defRPr>
            </a:pPr>
            <a:r>
              <a:rPr lang="en-US" sz="2800" dirty="0"/>
              <a:t>danny.bell@nc.gov</a:t>
            </a:r>
            <a:endParaRPr sz="2800" dirty="0"/>
          </a:p>
        </p:txBody>
      </p:sp>
      <p:sp>
        <p:nvSpPr>
          <p:cNvPr id="14" name="Shape 238"/>
          <p:cNvSpPr/>
          <p:nvPr/>
        </p:nvSpPr>
        <p:spPr>
          <a:xfrm>
            <a:off x="7924800" y="4769852"/>
            <a:ext cx="3810000" cy="954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800" b="1">
                <a:solidFill>
                  <a:schemeClr val="accent3"/>
                </a:solidFill>
              </a:defRPr>
            </a:pPr>
            <a:r>
              <a:rPr lang="en-US" sz="2800" dirty="0"/>
              <a:t>Office: 919.754.6941</a:t>
            </a:r>
          </a:p>
          <a:p>
            <a:pPr algn="ctr">
              <a:defRPr sz="2800" b="1">
                <a:solidFill>
                  <a:schemeClr val="accent3"/>
                </a:solidFill>
              </a:defRPr>
            </a:pPr>
            <a:r>
              <a:rPr lang="en-US" sz="2800" dirty="0"/>
              <a:t>Mobile: 919.524.2457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5754651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2307CDFD-7C92-4766-9231-34AAFC3DE24F}" vid="{2694F9E4-9683-44B2-A2AA-50DFD638D4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2D75F41C6864428D395527BC52D03E" ma:contentTypeVersion="42" ma:contentTypeDescription="Create a new document." ma:contentTypeScope="" ma:versionID="a1034bb4ef17daa09936c93eb54d9be6">
  <xsd:schema xmlns:xsd="http://www.w3.org/2001/XMLSchema" xmlns:xs="http://www.w3.org/2001/XMLSchema" xmlns:p="http://schemas.microsoft.com/office/2006/metadata/properties" xmlns:ns1="http://schemas.microsoft.com/sharepoint/v3" xmlns:ns2="1145f3ec-8239-43fd-85f7-431fc1f0af72" xmlns:ns3="e98e039a-e950-4ad4-95de-42493df3ed90" xmlns:ns4="33ed91ec-8fb4-4105-b84f-06bdc7fefcc2" xmlns:ns5="http://schemas.microsoft.com/sharepoint/v4" targetNamespace="http://schemas.microsoft.com/office/2006/metadata/properties" ma:root="true" ma:fieldsID="fc96522660ad75646424a51f97a08635" ns1:_="" ns2:_="" ns3:_="" ns4:_="" ns5:_="">
    <xsd:import namespace="http://schemas.microsoft.com/sharepoint/v3"/>
    <xsd:import namespace="1145f3ec-8239-43fd-85f7-431fc1f0af72"/>
    <xsd:import namespace="e98e039a-e950-4ad4-95de-42493df3ed90"/>
    <xsd:import namespace="33ed91ec-8fb4-4105-b84f-06bdc7fefcc2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fdee418af13b42f399a6a72b667612d2" minOccurs="0"/>
                <xsd:element ref="ns2:TaxCatchAll" minOccurs="0"/>
                <xsd:element ref="ns2:nf74332165c244c4a2045e90f6307af0" minOccurs="0"/>
                <xsd:element ref="ns3:SharedWithUsers" minOccurs="0"/>
                <xsd:element ref="ns3:SharedWithDetails" minOccurs="0"/>
                <xsd:element ref="ns4:Comments" minOccurs="0"/>
                <xsd:element ref="ns4:Review_x0020_or_x0020_Delete" minOccurs="0"/>
                <xsd:element ref="ns4:Tag" minOccurs="0"/>
                <xsd:element ref="ns4:Tags" minOccurs="0"/>
                <xsd:element ref="ns2:LastSharedByUser" minOccurs="0"/>
                <xsd:element ref="ns2:LastSharedByTime" minOccurs="0"/>
                <xsd:element ref="ns1:_ip_UnifiedCompliancePolicyProperties" minOccurs="0"/>
                <xsd:element ref="ns1:_ip_UnifiedCompliancePolicyUIAction" minOccurs="0"/>
                <xsd:element ref="ns5:IconOverlay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7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8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  <xsd:element name="_ip_UnifiedCompliancePolicyProperties" ma:index="27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45f3ec-8239-43fd-85f7-431fc1f0af72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fdee418af13b42f399a6a72b667612d2" ma:index="10" nillable="true" ma:taxonomy="true" ma:internalName="fdee418af13b42f399a6a72b667612d2" ma:taxonomyFieldName="Business_x0020_Content_x0020_Types" ma:displayName="Business Content Types" ma:indexed="true" ma:readOnly="false" ma:default="55;#Unassigned|62fc3ae4-cffd-4d99-a670-3f1079501b0c" ma:fieldId="{fdee418a-f13b-42f3-99a6-a72b667612d2}" ma:sspId="da2157d8-ccc1-4fc8-a2a4-3f8f6553454f" ma:termSetId="44c1da1a-bd79-4355-8c23-9e4a69628b2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8339e0fc-6dea-43b3-a1a5-ae2ae2e3b0f4}" ma:internalName="TaxCatchAll" ma:showField="CatchAllData" ma:web="1145f3ec-8239-43fd-85f7-431fc1f0af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f74332165c244c4a2045e90f6307af0" ma:index="15" nillable="true" ma:taxonomy="true" ma:internalName="nf74332165c244c4a2045e90f6307af0" ma:taxonomyFieldName="Document_x0020_Classification" ma:displayName="Document Classification" ma:indexed="true" ma:readOnly="false" ma:default="33;#Public|5854ac4a-041c-411d-9350-85a8c1b3f49a" ma:fieldId="{7f743321-65c2-44c4-a204-5e90f6307af0}" ma:sspId="da2157d8-ccc1-4fc8-a2a4-3f8f6553454f" ma:termSetId="d46404d5-1a51-4a2c-a576-b3da928123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SharedByUser" ma:index="25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6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e039a-e950-4ad4-95de-42493df3ed9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ed91ec-8fb4-4105-b84f-06bdc7fefcc2" elementFormDefault="qualified">
    <xsd:import namespace="http://schemas.microsoft.com/office/2006/documentManagement/types"/>
    <xsd:import namespace="http://schemas.microsoft.com/office/infopath/2007/PartnerControls"/>
    <xsd:element name="Comments" ma:index="20" nillable="true" ma:displayName="Comments" ma:internalName="Comments">
      <xsd:simpleType>
        <xsd:restriction base="dms:Note">
          <xsd:maxLength value="255"/>
        </xsd:restriction>
      </xsd:simpleType>
    </xsd:element>
    <xsd:element name="Review_x0020_or_x0020_Delete" ma:index="21" nillable="true" ma:displayName="Review or Delete" ma:format="DateOnly" ma:internalName="Review_x0020_or_x0020_Delete">
      <xsd:simpleType>
        <xsd:restriction base="dms:DateTime"/>
      </xsd:simpleType>
    </xsd:element>
    <xsd:element name="Tag" ma:index="23" nillable="true" ma:displayName="Tag" ma:format="Dropdown" ma:internalName="Tag">
      <xsd:simpleType>
        <xsd:restriction base="dms:Choice">
          <xsd:enumeration value="Finance"/>
          <xsd:enumeration value="Human Resources"/>
        </xsd:restriction>
      </xsd:simpleType>
    </xsd:element>
    <xsd:element name="Tags" ma:index="24" nillable="true" ma:displayName="Tags" ma:internalName="Tags">
      <xsd:simpleType>
        <xsd:restriction base="dms:Text">
          <xsd:maxLength value="255"/>
        </xsd:restriction>
      </xsd:simpleType>
    </xsd:element>
    <xsd:element name="MediaServiceMetadata" ma:index="3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fdee418af13b42f399a6a72b667612d2 xmlns="1145f3ec-8239-43fd-85f7-431fc1f0af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Unassigned</TermName>
          <TermId xmlns="http://schemas.microsoft.com/office/infopath/2007/PartnerControls">62fc3ae4-cffd-4d99-a670-3f1079501b0c</TermId>
        </TermInfo>
      </Terms>
    </fdee418af13b42f399a6a72b667612d2>
    <Review_x0020_or_x0020_Delete xmlns="33ed91ec-8fb4-4105-b84f-06bdc7fefcc2" xsi:nil="true"/>
    <Tag xmlns="33ed91ec-8fb4-4105-b84f-06bdc7fefcc2" xsi:nil="true"/>
    <TaxCatchAll xmlns="1145f3ec-8239-43fd-85f7-431fc1f0af72">
      <Value>55</Value>
      <Value>33</Value>
    </TaxCatchAll>
    <_ip_UnifiedCompliancePolicyProperties xmlns="http://schemas.microsoft.com/sharepoint/v3" xsi:nil="true"/>
    <Comments xmlns="33ed91ec-8fb4-4105-b84f-06bdc7fefcc2" xsi:nil="true"/>
    <Tags xmlns="33ed91ec-8fb4-4105-b84f-06bdc7fefcc2" xsi:nil="true"/>
    <PublishingExpirationDate xmlns="http://schemas.microsoft.com/sharepoint/v3" xsi:nil="true"/>
    <nf74332165c244c4a2045e90f6307af0 xmlns="1145f3ec-8239-43fd-85f7-431fc1f0af72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5854ac4a-041c-411d-9350-85a8c1b3f49a</TermId>
        </TermInfo>
      </Terms>
    </nf74332165c244c4a2045e90f6307af0>
    <PublishingStartDate xmlns="http://schemas.microsoft.com/sharepoint/v3" xsi:nil="true"/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F7E3288-B572-4D06-A894-2AC4C4309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45f3ec-8239-43fd-85f7-431fc1f0af72"/>
    <ds:schemaRef ds:uri="e98e039a-e950-4ad4-95de-42493df3ed90"/>
    <ds:schemaRef ds:uri="33ed91ec-8fb4-4105-b84f-06bdc7fefcc2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89D7D0-D317-437F-B68B-09C75EE24A0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4728CCA-EF05-44BE-8116-0088586BA53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87AA072-DBE5-4C23-8E4D-9CA2C2E4F651}">
  <ds:schemaRefs>
    <ds:schemaRef ds:uri="http://purl.org/dc/elements/1.1/"/>
    <ds:schemaRef ds:uri="33ed91ec-8fb4-4105-b84f-06bdc7fefcc2"/>
    <ds:schemaRef ds:uri="e98e039a-e950-4ad4-95de-42493df3ed90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sharepoint/v3"/>
    <ds:schemaRef ds:uri="http://schemas.microsoft.com/office/infopath/2007/PartnerControls"/>
    <ds:schemaRef ds:uri="http://schemas.microsoft.com/sharepoint/v4"/>
    <ds:schemaRef ds:uri="1145f3ec-8239-43fd-85f7-431fc1f0af7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19110</TotalTime>
  <Words>404</Words>
  <Application>Microsoft Office PowerPoint</Application>
  <PresentationFormat>Widescreen</PresentationFormat>
  <Paragraphs>47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Segoe UI Semibold</vt:lpstr>
      <vt:lpstr>Times New Roman</vt:lpstr>
      <vt:lpstr>Theme2</vt:lpstr>
      <vt:lpstr>CJLEADS 2.x Update Danny Bell October 5, 2017</vt:lpstr>
      <vt:lpstr>PowerPoint Presentation</vt:lpstr>
      <vt:lpstr>PowerPoint Presentation</vt:lpstr>
      <vt:lpstr>PowerPoint Presentation</vt:lpstr>
      <vt:lpstr>PowerPoint Presentation</vt:lpstr>
    </vt:vector>
  </TitlesOfParts>
  <Company>nc state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DIT PowerPoint Template</dc:title>
  <dc:creator>Darrin Smith;Tim Johnson;ben.shelton@nc.gov</dc:creator>
  <cp:lastModifiedBy>Bell, Danny R</cp:lastModifiedBy>
  <cp:revision>1140</cp:revision>
  <cp:lastPrinted>2017-10-03T20:46:15Z</cp:lastPrinted>
  <dcterms:created xsi:type="dcterms:W3CDTF">2010-07-14T20:44:32Z</dcterms:created>
  <dcterms:modified xsi:type="dcterms:W3CDTF">2017-10-04T13:06:05Z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0x010100E22D75F41C6864428D395527BC52D03E</vt:lpwstr>
  </property>
  <property fmtid="{D5CDD505-2E9C-101B-9397-08002B2CF9AE}" pid="3" name="Business Content Types">
    <vt:lpwstr>55;#Unassigned|62fc3ae4-cffd-4d99-a670-3f1079501b0c</vt:lpwstr>
  </property>
  <property fmtid="{D5CDD505-2E9C-101B-9397-08002B2CF9AE}" pid="4" name="Document Classification">
    <vt:lpwstr>33;#Public|5854ac4a-041c-411d-9350-85a8c1b3f49a</vt:lpwstr>
  </property>
  <property fmtid="{D5CDD505-2E9C-101B-9397-08002B2CF9AE}" pid="5" name="a91c47ce5495413282724dcbec1b8c67">
    <vt:lpwstr/>
  </property>
  <property fmtid="{D5CDD505-2E9C-101B-9397-08002B2CF9AE}" pid="6" name="State Agencies">
    <vt:lpwstr/>
  </property>
</Properties>
</file>